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84" r:id="rId4"/>
    <p:sldId id="277" r:id="rId5"/>
    <p:sldId id="821" r:id="rId6"/>
    <p:sldId id="822" r:id="rId7"/>
    <p:sldId id="823" r:id="rId8"/>
    <p:sldId id="797" r:id="rId9"/>
    <p:sldId id="301" r:id="rId10"/>
    <p:sldId id="786" r:id="rId11"/>
    <p:sldId id="788" r:id="rId12"/>
    <p:sldId id="826" r:id="rId13"/>
  </p:sldIdLst>
  <p:sldSz cx="9144000" cy="5149850"/>
  <p:notesSz cx="9144000" cy="5149850"/>
  <p:embeddedFontLst>
    <p:embeddedFont>
      <p:font typeface="Montserrat" panose="020B0604020202020204" charset="0"/>
      <p:regular r:id="rId15"/>
      <p:bold r:id="rId16"/>
      <p:italic r:id="rId17"/>
      <p:boldItalic r:id="rId18"/>
    </p:embeddedFont>
    <p:embeddedFont>
      <p:font typeface="Montserrat-Medium" panose="020B060402020202020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D6D6D6"/>
    <a:srgbClr val="FF2F9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2"/>
    <p:restoredTop sz="91930"/>
  </p:normalViewPr>
  <p:slideViewPr>
    <p:cSldViewPr snapToGrid="0">
      <p:cViewPr varScale="1">
        <p:scale>
          <a:sx n="56" d="100"/>
          <a:sy n="56" d="100"/>
        </p:scale>
        <p:origin x="1086" y="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0304A-EF14-2447-90B6-91CDF4C0EC90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30538" y="644525"/>
            <a:ext cx="3082925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2478088"/>
            <a:ext cx="7315200" cy="2028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46DEA-3B74-8A49-B58C-E29136F465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3238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46DEA-3B74-8A49-B58C-E29136F465E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589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46DEA-3B74-8A49-B58C-E29136F465E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13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46DEA-3B74-8A49-B58C-E29136F465E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222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46DEA-3B74-8A49-B58C-E29136F465E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160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46DEA-3B74-8A49-B58C-E29136F465E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7132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011859"/>
            <a:ext cx="9143999" cy="413613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8136" y="421250"/>
            <a:ext cx="7707726" cy="284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58595B"/>
                </a:solidFill>
                <a:latin typeface="Montserrat-Medium"/>
                <a:cs typeface="Montserrat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58595B"/>
                </a:solidFill>
                <a:latin typeface="Montserrat-Medium"/>
                <a:cs typeface="Montserrat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997458"/>
            <a:ext cx="9144000" cy="414527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58595B"/>
                </a:solidFill>
                <a:latin typeface="Montserrat-Medium"/>
                <a:cs typeface="Montserrat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024051"/>
            <a:ext cx="9144000" cy="412394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58595B"/>
                </a:solidFill>
                <a:latin typeface="Montserrat-Medium"/>
                <a:cs typeface="Montserrat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8136" y="421250"/>
            <a:ext cx="7707726" cy="284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58595B"/>
                </a:solidFill>
                <a:latin typeface="Montserrat-Medium"/>
                <a:cs typeface="Montserrat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29922" y="1315575"/>
            <a:ext cx="3684155" cy="1469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tiff"/><Relationship Id="rId5" Type="http://schemas.openxmlformats.org/officeDocument/2006/relationships/image" Target="../media/image23.tiff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5763"/>
            <a:ext cx="9144000" cy="414223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15772" y="2708257"/>
            <a:ext cx="5913120" cy="5010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100" spc="-5" dirty="0" err="1">
                <a:solidFill>
                  <a:srgbClr val="FFFFFF"/>
                </a:solidFill>
                <a:latin typeface="Montserrat-Medium"/>
                <a:cs typeface="Montserrat-Medium"/>
              </a:rPr>
              <a:t>Es</a:t>
            </a:r>
            <a:r>
              <a:rPr sz="3100" spc="-5" dirty="0">
                <a:solidFill>
                  <a:srgbClr val="FFFFFF"/>
                </a:solidFill>
                <a:latin typeface="Montserrat-Medium"/>
                <a:cs typeface="Montserrat-Medium"/>
              </a:rPr>
              <a:t> </a:t>
            </a:r>
            <a:r>
              <a:rPr sz="3100" spc="0" dirty="0" err="1">
                <a:solidFill>
                  <a:srgbClr val="FFFFFF"/>
                </a:solidFill>
                <a:latin typeface="Montserrat-Medium"/>
                <a:cs typeface="Montserrat-Medium"/>
              </a:rPr>
              <a:t>ahora</a:t>
            </a:r>
            <a:r>
              <a:rPr sz="3100" spc="0" dirty="0">
                <a:solidFill>
                  <a:srgbClr val="FFFFFF"/>
                </a:solidFill>
                <a:latin typeface="Montserrat-Medium"/>
                <a:cs typeface="Montserrat-Medium"/>
              </a:rPr>
              <a:t>. </a:t>
            </a:r>
            <a:r>
              <a:rPr sz="3100" spc="5" dirty="0" err="1">
                <a:solidFill>
                  <a:srgbClr val="FFFFFF"/>
                </a:solidFill>
                <a:latin typeface="Montserrat-Medium"/>
                <a:cs typeface="Montserrat-Medium"/>
              </a:rPr>
              <a:t>Soñemos</a:t>
            </a:r>
            <a:r>
              <a:rPr sz="3100" spc="5" dirty="0">
                <a:solidFill>
                  <a:srgbClr val="FFFFFF"/>
                </a:solidFill>
                <a:latin typeface="Montserrat-Medium"/>
                <a:cs typeface="Montserrat-Medium"/>
              </a:rPr>
              <a:t> </a:t>
            </a:r>
            <a:r>
              <a:rPr sz="3100" spc="0" dirty="0">
                <a:solidFill>
                  <a:srgbClr val="FFFFFF"/>
                </a:solidFill>
                <a:latin typeface="Montserrat-Medium"/>
                <a:cs typeface="Montserrat-Medium"/>
              </a:rPr>
              <a:t>la</a:t>
            </a:r>
            <a:r>
              <a:rPr sz="3100" spc="-25" dirty="0">
                <a:solidFill>
                  <a:srgbClr val="FFFFFF"/>
                </a:solidFill>
                <a:latin typeface="Montserrat-Medium"/>
                <a:cs typeface="Montserrat-Medium"/>
              </a:rPr>
              <a:t> </a:t>
            </a:r>
            <a:r>
              <a:rPr sz="3100" spc="5" dirty="0" err="1">
                <a:solidFill>
                  <a:srgbClr val="FFFFFF"/>
                </a:solidFill>
                <a:latin typeface="Montserrat-Medium"/>
                <a:cs typeface="Montserrat-Medium"/>
              </a:rPr>
              <a:t>escuela</a:t>
            </a:r>
            <a:r>
              <a:rPr lang="es-ES" sz="3100" spc="5" dirty="0">
                <a:solidFill>
                  <a:srgbClr val="FFFFFF"/>
                </a:solidFill>
                <a:latin typeface="Montserrat-Medium"/>
                <a:cs typeface="Montserrat-Medium"/>
              </a:rPr>
              <a:t>.</a:t>
            </a:r>
            <a:endParaRPr sz="3100" dirty="0">
              <a:latin typeface="Montserrat-Medium"/>
              <a:cs typeface="Montserrat-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82445" y="294738"/>
            <a:ext cx="2380487" cy="42671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3">
            <a:extLst>
              <a:ext uri="{FF2B5EF4-FFF2-40B4-BE49-F238E27FC236}">
                <a16:creationId xmlns:a16="http://schemas.microsoft.com/office/drawing/2014/main" xmlns="" id="{79580A65-C0E3-184E-928A-5270882B76BE}"/>
              </a:ext>
            </a:extLst>
          </p:cNvPr>
          <p:cNvSpPr txBox="1"/>
          <p:nvPr/>
        </p:nvSpPr>
        <p:spPr>
          <a:xfrm>
            <a:off x="350118" y="1179656"/>
            <a:ext cx="3445740" cy="30310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dirty="0">
                <a:solidFill>
                  <a:srgbClr val="FFFFFF"/>
                </a:solidFill>
                <a:latin typeface="Montserrat"/>
                <a:cs typeface="Montserrat"/>
              </a:rPr>
              <a:t>Uso de la App: pasos</a:t>
            </a:r>
          </a:p>
          <a:p>
            <a:endParaRPr lang="es-ES" sz="110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r>
              <a:rPr lang="es-ES" sz="1200" dirty="0">
                <a:solidFill>
                  <a:srgbClr val="FFFFFF"/>
                </a:solidFill>
                <a:latin typeface="Montserrat"/>
                <a:cs typeface="Montserrat"/>
              </a:rPr>
              <a:t>Por favor, siga los siguientes pasos para instalar y comenzar a usar la App SM Educamos Familias:</a:t>
            </a:r>
          </a:p>
          <a:p>
            <a:pPr marL="240665" marR="5080" indent="-228600">
              <a:lnSpc>
                <a:spcPct val="107600"/>
              </a:lnSpc>
              <a:spcBef>
                <a:spcPts val="1035"/>
              </a:spcBef>
              <a:buAutoNum type="arabicPeriod"/>
              <a:tabLst>
                <a:tab pos="240665" algn="l"/>
              </a:tabLst>
            </a:pPr>
            <a:r>
              <a:rPr lang="es-AR" sz="1200" dirty="0">
                <a:solidFill>
                  <a:srgbClr val="FFFFFF"/>
                </a:solidFill>
                <a:latin typeface="Montserrat"/>
                <a:cs typeface="Montserrat"/>
              </a:rPr>
              <a:t>Diríjase a la tienda de su dispositivo móvil                                   (Play Store o App Store).</a:t>
            </a:r>
          </a:p>
          <a:p>
            <a:pPr marL="240665" marR="5080" indent="-228600">
              <a:lnSpc>
                <a:spcPct val="107600"/>
              </a:lnSpc>
              <a:spcBef>
                <a:spcPts val="1035"/>
              </a:spcBef>
              <a:buAutoNum type="arabicPeriod"/>
              <a:tabLst>
                <a:tab pos="240665" algn="l"/>
              </a:tabLst>
            </a:pPr>
            <a:endParaRPr lang="es-AR" sz="30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240665" marR="5080" indent="-228600">
              <a:lnSpc>
                <a:spcPct val="107600"/>
              </a:lnSpc>
              <a:spcBef>
                <a:spcPts val="1035"/>
              </a:spcBef>
              <a:buAutoNum type="arabicPeriod"/>
              <a:tabLst>
                <a:tab pos="240665" algn="l"/>
              </a:tabLst>
            </a:pPr>
            <a:r>
              <a:rPr lang="es-AR" sz="1200" dirty="0">
                <a:solidFill>
                  <a:srgbClr val="FFFFFF"/>
                </a:solidFill>
                <a:latin typeface="Montserrat"/>
                <a:cs typeface="Montserrat"/>
              </a:rPr>
              <a:t>Busque la aplicación SM Educamos Familias.</a:t>
            </a:r>
          </a:p>
          <a:p>
            <a:pPr marL="240665" marR="5080" indent="-228600">
              <a:lnSpc>
                <a:spcPct val="107600"/>
              </a:lnSpc>
              <a:spcBef>
                <a:spcPts val="1035"/>
              </a:spcBef>
              <a:buAutoNum type="arabicPeriod"/>
              <a:tabLst>
                <a:tab pos="240665" algn="l"/>
              </a:tabLst>
            </a:pPr>
            <a:endParaRPr lang="es-AR" sz="30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240665" marR="5080" indent="-228600">
              <a:lnSpc>
                <a:spcPct val="107600"/>
              </a:lnSpc>
              <a:spcBef>
                <a:spcPts val="1035"/>
              </a:spcBef>
              <a:buAutoNum type="arabicPeriod"/>
              <a:tabLst>
                <a:tab pos="240665" algn="l"/>
              </a:tabLst>
            </a:pPr>
            <a:r>
              <a:rPr lang="es-AR" sz="1200" dirty="0">
                <a:solidFill>
                  <a:srgbClr val="FFFFFF"/>
                </a:solidFill>
                <a:latin typeface="Montserrat"/>
                <a:cs typeface="Montserrat"/>
              </a:rPr>
              <a:t>Instale la aplicación en su dispositivo móvil.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C1224B66-3CBA-0140-8EFE-5EDC3D3100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52" y="403225"/>
            <a:ext cx="1498600" cy="2667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67A2381-582A-6344-82FB-307D66BAF1F1}"/>
              </a:ext>
            </a:extLst>
          </p:cNvPr>
          <p:cNvSpPr/>
          <p:nvPr/>
        </p:nvSpPr>
        <p:spPr>
          <a:xfrm>
            <a:off x="3822569" y="1028700"/>
            <a:ext cx="5321431" cy="4121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Screenshot_20190312-075023.png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1D83967-4A9F-F14C-AC48-9714770C35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9045" y="3235418"/>
            <a:ext cx="2154239" cy="144507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AC5ED3C-9408-3D4B-A868-C689093A0E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7162" y="1543284"/>
            <a:ext cx="1789776" cy="317413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512E7F46-FF4D-B94C-9DEB-C031290B98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7103" y="1305719"/>
            <a:ext cx="856181" cy="883980"/>
          </a:xfrm>
          <a:prstGeom prst="round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C98506B3-4BE9-504D-B5BA-DD0344FF54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7937" y="1322611"/>
            <a:ext cx="859128" cy="883980"/>
          </a:xfrm>
          <a:prstGeom prst="rect">
            <a:avLst/>
          </a:prstGeom>
        </p:spPr>
      </p:pic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CE9077D6-9B43-B142-9414-2CBB06523D25}"/>
              </a:ext>
            </a:extLst>
          </p:cNvPr>
          <p:cNvSpPr/>
          <p:nvPr/>
        </p:nvSpPr>
        <p:spPr>
          <a:xfrm>
            <a:off x="4331736" y="2865363"/>
            <a:ext cx="267855" cy="27404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3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xmlns="" id="{D2899530-5ABF-CF4E-89A9-14259E469DBA}"/>
              </a:ext>
            </a:extLst>
          </p:cNvPr>
          <p:cNvSpPr/>
          <p:nvPr/>
        </p:nvSpPr>
        <p:spPr>
          <a:xfrm>
            <a:off x="4320138" y="1373070"/>
            <a:ext cx="267855" cy="27404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1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xmlns="" id="{5ADBABD7-DB06-A640-AF65-DC40F27039F9}"/>
              </a:ext>
            </a:extLst>
          </p:cNvPr>
          <p:cNvSpPr/>
          <p:nvPr/>
        </p:nvSpPr>
        <p:spPr>
          <a:xfrm>
            <a:off x="8386543" y="2130455"/>
            <a:ext cx="267855" cy="27404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41448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3">
            <a:extLst>
              <a:ext uri="{FF2B5EF4-FFF2-40B4-BE49-F238E27FC236}">
                <a16:creationId xmlns:a16="http://schemas.microsoft.com/office/drawing/2014/main" xmlns="" id="{79580A65-C0E3-184E-928A-5270882B76BE}"/>
              </a:ext>
            </a:extLst>
          </p:cNvPr>
          <p:cNvSpPr txBox="1"/>
          <p:nvPr/>
        </p:nvSpPr>
        <p:spPr>
          <a:xfrm>
            <a:off x="327261" y="1186046"/>
            <a:ext cx="3374393" cy="38614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8600">
              <a:lnSpc>
                <a:spcPct val="107600"/>
              </a:lnSpc>
              <a:spcBef>
                <a:spcPts val="1035"/>
              </a:spcBef>
              <a:buAutoNum type="arabicPeriod" startAt="4"/>
              <a:tabLst>
                <a:tab pos="240665" algn="l"/>
              </a:tabLst>
            </a:pPr>
            <a:r>
              <a:rPr lang="es-AR" sz="1200" dirty="0">
                <a:solidFill>
                  <a:srgbClr val="FFFFFF"/>
                </a:solidFill>
                <a:latin typeface="Montserrat"/>
                <a:cs typeface="Montserrat"/>
              </a:rPr>
              <a:t>Haga click en “Ver el tour” si desea conocer la App o cliquee “Entrar” para ingresar directamente.</a:t>
            </a:r>
          </a:p>
          <a:p>
            <a:pPr marL="240665" marR="5080" indent="-228600">
              <a:lnSpc>
                <a:spcPct val="107600"/>
              </a:lnSpc>
              <a:spcBef>
                <a:spcPts val="1035"/>
              </a:spcBef>
              <a:buAutoNum type="arabicPeriod" startAt="4"/>
              <a:tabLst>
                <a:tab pos="240665" algn="l"/>
              </a:tabLst>
            </a:pPr>
            <a:endParaRPr lang="es-AR" sz="30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240665" marR="5080" indent="-228600">
              <a:lnSpc>
                <a:spcPct val="107600"/>
              </a:lnSpc>
              <a:spcBef>
                <a:spcPts val="1035"/>
              </a:spcBef>
              <a:buAutoNum type="arabicPeriod" startAt="4"/>
              <a:tabLst>
                <a:tab pos="240665" algn="l"/>
              </a:tabLst>
            </a:pPr>
            <a:r>
              <a:rPr lang="es-AR" sz="1200" dirty="0">
                <a:solidFill>
                  <a:srgbClr val="FFFFFF"/>
                </a:solidFill>
                <a:latin typeface="Montserrat"/>
                <a:cs typeface="Montserrat"/>
              </a:rPr>
              <a:t>Escriba la URL                                                           </a:t>
            </a:r>
            <a:r>
              <a:rPr lang="es-AR" sz="1200" dirty="0">
                <a:solidFill>
                  <a:srgbClr val="C00000"/>
                </a:solidFill>
                <a:highlight>
                  <a:srgbClr val="FFFFFF"/>
                </a:highlight>
                <a:latin typeface="Montserrat"/>
                <a:cs typeface="Montserrat"/>
              </a:rPr>
              <a:t> italica-it-Sevilla.educamos.com  </a:t>
            </a:r>
            <a:r>
              <a:rPr lang="es-AR" sz="1200" dirty="0">
                <a:solidFill>
                  <a:srgbClr val="C00000"/>
                </a:solidFill>
                <a:latin typeface="Montserrat"/>
                <a:cs typeface="Montserrat"/>
              </a:rPr>
              <a:t>                                  </a:t>
            </a:r>
            <a:r>
              <a:rPr lang="es-AR" sz="1200" dirty="0">
                <a:solidFill>
                  <a:schemeClr val="bg1"/>
                </a:solidFill>
                <a:latin typeface="Montserrat"/>
                <a:cs typeface="Montserrat"/>
              </a:rPr>
              <a:t>o el código del colegio </a:t>
            </a:r>
            <a:r>
              <a:rPr lang="es-AR" sz="1200" dirty="0">
                <a:solidFill>
                  <a:srgbClr val="C00000"/>
                </a:solidFill>
                <a:highlight>
                  <a:srgbClr val="FFFFFF"/>
                </a:highlight>
                <a:latin typeface="Montserrat"/>
                <a:cs typeface="Montserrat"/>
              </a:rPr>
              <a:t>467</a:t>
            </a:r>
            <a:endParaRPr lang="es-AR" sz="1200" dirty="0">
              <a:solidFill>
                <a:schemeClr val="bg1"/>
              </a:solidFill>
              <a:latin typeface="Montserrat"/>
              <a:cs typeface="Montserrat"/>
            </a:endParaRPr>
          </a:p>
          <a:p>
            <a:pPr marL="240665" marR="5080" indent="-228600">
              <a:lnSpc>
                <a:spcPct val="107600"/>
              </a:lnSpc>
              <a:spcBef>
                <a:spcPts val="1035"/>
              </a:spcBef>
              <a:buAutoNum type="arabicPeriod" startAt="4"/>
              <a:tabLst>
                <a:tab pos="240665" algn="l"/>
              </a:tabLst>
            </a:pPr>
            <a:endParaRPr lang="es-AR" sz="300" dirty="0">
              <a:solidFill>
                <a:srgbClr val="C00000"/>
              </a:solidFill>
              <a:latin typeface="Montserrat"/>
              <a:cs typeface="Montserrat"/>
            </a:endParaRPr>
          </a:p>
          <a:p>
            <a:pPr marL="240665" marR="5080" indent="-228600">
              <a:lnSpc>
                <a:spcPct val="107600"/>
              </a:lnSpc>
              <a:spcBef>
                <a:spcPts val="1035"/>
              </a:spcBef>
              <a:buAutoNum type="arabicPeriod" startAt="4"/>
              <a:tabLst>
                <a:tab pos="240665" algn="l"/>
              </a:tabLst>
            </a:pPr>
            <a:r>
              <a:rPr lang="es-AR" sz="1200" dirty="0">
                <a:solidFill>
                  <a:srgbClr val="FFFFFF"/>
                </a:solidFill>
                <a:latin typeface="Montserrat"/>
                <a:cs typeface="Montserrat"/>
              </a:rPr>
              <a:t>Ingrese su usuario y contraseña de             SM Educamos (el que personalizó).</a:t>
            </a:r>
          </a:p>
          <a:p>
            <a:pPr marL="12065" marR="5080">
              <a:lnSpc>
                <a:spcPct val="107600"/>
              </a:lnSpc>
              <a:spcBef>
                <a:spcPts val="1035"/>
              </a:spcBef>
              <a:tabLst>
                <a:tab pos="240665" algn="l"/>
              </a:tabLst>
            </a:pPr>
            <a:r>
              <a:rPr lang="es-AR" sz="1200" dirty="0">
                <a:solidFill>
                  <a:srgbClr val="FFFFFF"/>
                </a:solidFill>
                <a:latin typeface="Montserrat"/>
                <a:cs typeface="Montserrat"/>
              </a:rPr>
              <a:t>	Para los próximos inicios de sesión, 	puede recordar el usuario y URL del 	colegio dando click a “Recordarme”. </a:t>
            </a:r>
          </a:p>
          <a:p>
            <a:pPr marL="12065" marR="5080">
              <a:lnSpc>
                <a:spcPct val="107600"/>
              </a:lnSpc>
              <a:spcBef>
                <a:spcPts val="1035"/>
              </a:spcBef>
              <a:tabLst>
                <a:tab pos="240665" algn="l"/>
              </a:tabLst>
            </a:pPr>
            <a:r>
              <a:rPr lang="es-AR" sz="1200" dirty="0">
                <a:solidFill>
                  <a:srgbClr val="FFFFFF"/>
                </a:solidFill>
                <a:latin typeface="Montserrat"/>
                <a:cs typeface="Montserrat"/>
              </a:rPr>
              <a:t>	Una vez que acceda a la aplicación, no 	será necesario volver a introducir la 	contraseña salvo que fuerce el cierre o 	cambie su contraseña.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C1224B66-3CBA-0140-8EFE-5EDC3D3100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52" y="403225"/>
            <a:ext cx="1498600" cy="2667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67A2381-582A-6344-82FB-307D66BAF1F1}"/>
              </a:ext>
            </a:extLst>
          </p:cNvPr>
          <p:cNvSpPr/>
          <p:nvPr/>
        </p:nvSpPr>
        <p:spPr>
          <a:xfrm>
            <a:off x="3927107" y="1028700"/>
            <a:ext cx="5216894" cy="4121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Screenshot_20190312-075023.png</a:t>
            </a:r>
          </a:p>
        </p:txBody>
      </p:sp>
      <p:pic>
        <p:nvPicPr>
          <p:cNvPr id="15" name="Imagen 14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xmlns="" id="{9A9F8E28-57D2-DC4C-9403-8C05EA0EEE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4156" y="1170684"/>
            <a:ext cx="1604565" cy="285256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8" name="Imagen 17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xmlns="" id="{9090A21B-BB9D-374C-8C95-8FB5D909AD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2473" y="1166645"/>
            <a:ext cx="1604567" cy="285256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xmlns="" id="{F3F13857-31CD-7B4B-B277-C8962AA5EB91}"/>
              </a:ext>
            </a:extLst>
          </p:cNvPr>
          <p:cNvCxnSpPr>
            <a:cxnSpLocks/>
          </p:cNvCxnSpPr>
          <p:nvPr/>
        </p:nvCxnSpPr>
        <p:spPr>
          <a:xfrm flipH="1">
            <a:off x="7162661" y="1545539"/>
            <a:ext cx="600791" cy="40205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xmlns="" id="{D4FC2FDA-17E0-EC40-83EB-9E95A863D2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945" y="2108972"/>
            <a:ext cx="1615215" cy="2871494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xmlns="" id="{04B4CED3-371E-C749-82CC-388549184367}"/>
              </a:ext>
            </a:extLst>
          </p:cNvPr>
          <p:cNvCxnSpPr>
            <a:cxnSpLocks/>
          </p:cNvCxnSpPr>
          <p:nvPr/>
        </p:nvCxnSpPr>
        <p:spPr>
          <a:xfrm flipV="1">
            <a:off x="6817104" y="3376664"/>
            <a:ext cx="789677" cy="95432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xmlns="" id="{4D0CEF12-C792-F34B-ACDC-0F7C4C70F53C}"/>
              </a:ext>
            </a:extLst>
          </p:cNvPr>
          <p:cNvCxnSpPr>
            <a:cxnSpLocks/>
          </p:cNvCxnSpPr>
          <p:nvPr/>
        </p:nvCxnSpPr>
        <p:spPr>
          <a:xfrm flipH="1" flipV="1">
            <a:off x="4820043" y="3739853"/>
            <a:ext cx="323491" cy="64403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D36113F1-F35D-7F4F-A13B-32C8BE8787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0792" y="2463278"/>
            <a:ext cx="684688" cy="688895"/>
          </a:xfrm>
          <a:prstGeom prst="rect">
            <a:avLst/>
          </a:prstGeom>
        </p:spPr>
      </p:pic>
      <p:sp>
        <p:nvSpPr>
          <p:cNvPr id="23" name="Elipse 22">
            <a:extLst>
              <a:ext uri="{FF2B5EF4-FFF2-40B4-BE49-F238E27FC236}">
                <a16:creationId xmlns:a16="http://schemas.microsoft.com/office/drawing/2014/main" xmlns="" id="{D2899530-5ABF-CF4E-89A9-14259E469DBA}"/>
              </a:ext>
            </a:extLst>
          </p:cNvPr>
          <p:cNvSpPr/>
          <p:nvPr/>
        </p:nvSpPr>
        <p:spPr>
          <a:xfrm>
            <a:off x="5009606" y="4246867"/>
            <a:ext cx="267855" cy="27404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4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xmlns="" id="{5ADBABD7-DB06-A640-AF65-DC40F27039F9}"/>
              </a:ext>
            </a:extLst>
          </p:cNvPr>
          <p:cNvSpPr/>
          <p:nvPr/>
        </p:nvSpPr>
        <p:spPr>
          <a:xfrm>
            <a:off x="7611544" y="1445846"/>
            <a:ext cx="267855" cy="27404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5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CE9077D6-9B43-B142-9414-2CBB06523D25}"/>
              </a:ext>
            </a:extLst>
          </p:cNvPr>
          <p:cNvSpPr/>
          <p:nvPr/>
        </p:nvSpPr>
        <p:spPr>
          <a:xfrm>
            <a:off x="6679637" y="4206921"/>
            <a:ext cx="267855" cy="27404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6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5D2E15BC-62DB-4C65-A842-60996C34A4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7040" y="2497667"/>
            <a:ext cx="998180" cy="65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85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67A2381-582A-6344-82FB-307D66BAF1F1}"/>
              </a:ext>
            </a:extLst>
          </p:cNvPr>
          <p:cNvSpPr/>
          <p:nvPr/>
        </p:nvSpPr>
        <p:spPr>
          <a:xfrm>
            <a:off x="3966306" y="1028700"/>
            <a:ext cx="5177694" cy="4121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Screenshot_20190710-064940.pngScreenshot_20190710-064940.png</a:t>
            </a:r>
          </a:p>
        </p:txBody>
      </p:sp>
      <p:sp>
        <p:nvSpPr>
          <p:cNvPr id="47" name="object 3">
            <a:extLst>
              <a:ext uri="{FF2B5EF4-FFF2-40B4-BE49-F238E27FC236}">
                <a16:creationId xmlns:a16="http://schemas.microsoft.com/office/drawing/2014/main" xmlns="" id="{79580A65-C0E3-184E-928A-5270882B76BE}"/>
              </a:ext>
            </a:extLst>
          </p:cNvPr>
          <p:cNvSpPr txBox="1"/>
          <p:nvPr/>
        </p:nvSpPr>
        <p:spPr>
          <a:xfrm>
            <a:off x="313439" y="852870"/>
            <a:ext cx="3747021" cy="24481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50000"/>
              </a:lnSpc>
            </a:pPr>
            <a:endParaRPr lang="es-ES" sz="120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12065" marR="5080">
              <a:lnSpc>
                <a:spcPct val="107600"/>
              </a:lnSpc>
              <a:spcBef>
                <a:spcPts val="1035"/>
              </a:spcBef>
              <a:tabLst>
                <a:tab pos="240665" algn="l"/>
              </a:tabLst>
            </a:pPr>
            <a:r>
              <a:rPr lang="es-AR" sz="1200" dirty="0">
                <a:solidFill>
                  <a:srgbClr val="FFFFFF"/>
                </a:solidFill>
                <a:latin typeface="Montserrat"/>
                <a:cs typeface="Montserrat"/>
              </a:rPr>
              <a:t>7.   Al ingresar, se desplegarán todos sus hijos.</a:t>
            </a:r>
          </a:p>
          <a:p>
            <a:pPr marL="12065" marR="5080">
              <a:lnSpc>
                <a:spcPct val="107600"/>
              </a:lnSpc>
              <a:spcBef>
                <a:spcPts val="1035"/>
              </a:spcBef>
              <a:tabLst>
                <a:tab pos="240665" algn="l"/>
              </a:tabLst>
            </a:pPr>
            <a:r>
              <a:rPr lang="es-AR" sz="1200" dirty="0">
                <a:solidFill>
                  <a:srgbClr val="FFFFFF"/>
                </a:solidFill>
                <a:latin typeface="Montserrat"/>
                <a:cs typeface="Montserrat"/>
              </a:rPr>
              <a:t>	Los números junto a la foto de cada hijo 	indican la información que todavía no 	visualizó.</a:t>
            </a:r>
          </a:p>
          <a:p>
            <a:pPr marL="12065" marR="5080">
              <a:lnSpc>
                <a:spcPct val="107600"/>
              </a:lnSpc>
              <a:spcBef>
                <a:spcPts val="1035"/>
              </a:spcBef>
              <a:tabLst>
                <a:tab pos="240665" algn="l"/>
              </a:tabLst>
            </a:pPr>
            <a:endParaRPr lang="es-AR" sz="80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240665" marR="5080" indent="-228600">
              <a:lnSpc>
                <a:spcPct val="107600"/>
              </a:lnSpc>
              <a:spcBef>
                <a:spcPts val="1035"/>
              </a:spcBef>
              <a:buAutoNum type="arabicPeriod" startAt="8"/>
              <a:tabLst>
                <a:tab pos="240665" algn="l"/>
              </a:tabLst>
            </a:pPr>
            <a:r>
              <a:rPr lang="es-AR" sz="1200" dirty="0">
                <a:solidFill>
                  <a:srgbClr val="FFFFFF"/>
                </a:solidFill>
                <a:latin typeface="Montserrat"/>
                <a:cs typeface="Montserrat"/>
              </a:rPr>
              <a:t>Haga click para conocer la información de cada hijo. </a:t>
            </a:r>
          </a:p>
          <a:p>
            <a:pPr marL="12065" marR="5080">
              <a:lnSpc>
                <a:spcPct val="107600"/>
              </a:lnSpc>
              <a:spcBef>
                <a:spcPts val="1035"/>
              </a:spcBef>
              <a:tabLst>
                <a:tab pos="240665" algn="l"/>
              </a:tabLst>
            </a:pPr>
            <a:r>
              <a:rPr lang="es-AR" sz="1200" dirty="0">
                <a:solidFill>
                  <a:srgbClr val="FFFFFF"/>
                </a:solidFill>
                <a:latin typeface="Montserrat"/>
                <a:cs typeface="Montserrat"/>
              </a:rPr>
              <a:t>	</a:t>
            </a:r>
            <a:endParaRPr lang="es-AR" sz="300" dirty="0">
              <a:solidFill>
                <a:srgbClr val="FFFFFF"/>
              </a:solidFill>
              <a:latin typeface="Montserrat"/>
              <a:cs typeface="Montserrat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C1224B66-3CBA-0140-8EFE-5EDC3D3100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52" y="403225"/>
            <a:ext cx="1498600" cy="266700"/>
          </a:xfrm>
          <a:prstGeom prst="rect">
            <a:avLst/>
          </a:prstGeom>
        </p:spPr>
      </p:pic>
      <p:sp>
        <p:nvSpPr>
          <p:cNvPr id="23" name="Elipse 22">
            <a:extLst>
              <a:ext uri="{FF2B5EF4-FFF2-40B4-BE49-F238E27FC236}">
                <a16:creationId xmlns:a16="http://schemas.microsoft.com/office/drawing/2014/main" xmlns="" id="{D2899530-5ABF-CF4E-89A9-14259E469DBA}"/>
              </a:ext>
            </a:extLst>
          </p:cNvPr>
          <p:cNvSpPr/>
          <p:nvPr/>
        </p:nvSpPr>
        <p:spPr>
          <a:xfrm>
            <a:off x="6228884" y="1446553"/>
            <a:ext cx="267855" cy="27404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7</a:t>
            </a:r>
          </a:p>
        </p:txBody>
      </p:sp>
      <p:pic>
        <p:nvPicPr>
          <p:cNvPr id="3" name="Imagen 2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xmlns="" id="{BA585122-FA40-F341-8BC5-75A247D752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924" y="1167668"/>
            <a:ext cx="1812067" cy="322145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xmlns="" id="{AE4FBFB7-80B1-7E47-96AA-283DD9012509}"/>
              </a:ext>
            </a:extLst>
          </p:cNvPr>
          <p:cNvCxnSpPr>
            <a:cxnSpLocks/>
          </p:cNvCxnSpPr>
          <p:nvPr/>
        </p:nvCxnSpPr>
        <p:spPr>
          <a:xfrm flipH="1">
            <a:off x="6061304" y="1580539"/>
            <a:ext cx="284318" cy="39473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xmlns="" id="{033F46D0-57F7-704D-991C-600AACA580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0032" y="1778781"/>
            <a:ext cx="1798115" cy="3196648"/>
          </a:xfrm>
          <a:prstGeom prst="rect">
            <a:avLst/>
          </a:prstGeom>
          <a:ln>
            <a:noFill/>
          </a:ln>
        </p:spPr>
      </p:pic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CE9077D6-9B43-B142-9414-2CBB06523D25}"/>
              </a:ext>
            </a:extLst>
          </p:cNvPr>
          <p:cNvSpPr/>
          <p:nvPr/>
        </p:nvSpPr>
        <p:spPr>
          <a:xfrm>
            <a:off x="8490889" y="2801282"/>
            <a:ext cx="267855" cy="2518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8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E2F71EF6-E6B0-7941-B740-3943EF91F775}"/>
              </a:ext>
            </a:extLst>
          </p:cNvPr>
          <p:cNvSpPr/>
          <p:nvPr/>
        </p:nvSpPr>
        <p:spPr>
          <a:xfrm>
            <a:off x="5941246" y="2415799"/>
            <a:ext cx="120058" cy="109536"/>
          </a:xfrm>
          <a:prstGeom prst="ellipse">
            <a:avLst/>
          </a:pr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CC695E89-3724-4D41-B514-37919E8719F2}"/>
              </a:ext>
            </a:extLst>
          </p:cNvPr>
          <p:cNvSpPr txBox="1"/>
          <p:nvPr/>
        </p:nvSpPr>
        <p:spPr>
          <a:xfrm>
            <a:off x="5887169" y="2344647"/>
            <a:ext cx="47564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7" name="Imagen 16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xmlns="" id="{FE4585F3-16DB-2A44-9CFF-D8B8FE2DFEB7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0032" y="2544702"/>
            <a:ext cx="1808406" cy="1776503"/>
          </a:xfrm>
          <a:prstGeom prst="rect">
            <a:avLst/>
          </a:prstGeom>
          <a:ln>
            <a:noFill/>
          </a:ln>
        </p:spPr>
      </p:pic>
      <p:pic>
        <p:nvPicPr>
          <p:cNvPr id="20" name="Imagen 19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xmlns="" id="{0316CD8F-4C09-604B-9630-10A38AA4E1E7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28"/>
          <a:stretch/>
        </p:blipFill>
        <p:spPr>
          <a:xfrm>
            <a:off x="5827400" y="1579188"/>
            <a:ext cx="282580" cy="335924"/>
          </a:xfrm>
          <a:prstGeom prst="rect">
            <a:avLst/>
          </a:prstGeom>
          <a:ln>
            <a:noFill/>
          </a:ln>
        </p:spPr>
      </p:pic>
      <p:pic>
        <p:nvPicPr>
          <p:cNvPr id="26" name="Imagen 25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xmlns="" id="{9AE997A6-EC81-F04C-A2A2-84161E1C1E0D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0032" y="4313617"/>
            <a:ext cx="1808406" cy="672279"/>
          </a:xfrm>
          <a:prstGeom prst="rect">
            <a:avLst/>
          </a:prstGeom>
          <a:ln>
            <a:noFill/>
          </a:ln>
        </p:spPr>
      </p:pic>
      <p:pic>
        <p:nvPicPr>
          <p:cNvPr id="27" name="Imagen 26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xmlns="" id="{095A3BB7-4221-2846-9F82-CD88BB3E62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0899" y="4334517"/>
            <a:ext cx="1857184" cy="298473"/>
          </a:xfrm>
          <a:prstGeom prst="rect">
            <a:avLst/>
          </a:prstGeom>
          <a:ln>
            <a:noFill/>
          </a:ln>
        </p:spPr>
      </p:pic>
      <p:pic>
        <p:nvPicPr>
          <p:cNvPr id="28" name="Imagen 27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xmlns="" id="{DE800ACC-E104-D54B-BE91-336959244352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28"/>
          <a:stretch/>
        </p:blipFill>
        <p:spPr>
          <a:xfrm>
            <a:off x="8119148" y="2189096"/>
            <a:ext cx="282580" cy="335924"/>
          </a:xfrm>
          <a:prstGeom prst="rect">
            <a:avLst/>
          </a:prstGeom>
          <a:ln>
            <a:noFill/>
          </a:ln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F0D9880E-ED8E-6447-A968-FA7CC151FB8D}"/>
              </a:ext>
            </a:extLst>
          </p:cNvPr>
          <p:cNvSpPr/>
          <p:nvPr/>
        </p:nvSpPr>
        <p:spPr>
          <a:xfrm>
            <a:off x="6588839" y="1789246"/>
            <a:ext cx="1820809" cy="3196649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xmlns="" id="{CE7D1CB5-7B7A-B543-9A59-EAF623B366D7}"/>
              </a:ext>
            </a:extLst>
          </p:cNvPr>
          <p:cNvCxnSpPr>
            <a:cxnSpLocks/>
          </p:cNvCxnSpPr>
          <p:nvPr/>
        </p:nvCxnSpPr>
        <p:spPr>
          <a:xfrm flipH="1">
            <a:off x="8297758" y="3015104"/>
            <a:ext cx="267855" cy="57771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783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5763"/>
            <a:ext cx="9144000" cy="414223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24400" y="3489325"/>
            <a:ext cx="3581400" cy="728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_tradnl" sz="1950" spc="-5">
                <a:solidFill>
                  <a:srgbClr val="FFFFFF"/>
                </a:solidFill>
                <a:latin typeface="Montserrat"/>
                <a:cs typeface="Montserrat"/>
              </a:rPr>
              <a:t>Hacia una visión compartida de la </a:t>
            </a:r>
            <a:r>
              <a:rPr lang="es-ES_tradnl" sz="2700" b="1">
                <a:solidFill>
                  <a:srgbClr val="FFFFFF"/>
                </a:solidFill>
                <a:latin typeface="Montserrat"/>
                <a:cs typeface="Montserrat"/>
              </a:rPr>
              <a:t>ESCUELA</a:t>
            </a:r>
            <a:endParaRPr sz="2700">
              <a:latin typeface="Montserrat"/>
              <a:cs typeface="Montserrat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79199D59-41C3-CE40-BAEF-6DFCD1CD9C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52" y="403225"/>
            <a:ext cx="1498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65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C1224B66-3CBA-0140-8EFE-5EDC3D3100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52" y="403225"/>
            <a:ext cx="1498600" cy="266700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xmlns="" id="{D9A85676-1B42-634B-AF91-C58104DB7F15}"/>
              </a:ext>
            </a:extLst>
          </p:cNvPr>
          <p:cNvSpPr txBox="1"/>
          <p:nvPr/>
        </p:nvSpPr>
        <p:spPr>
          <a:xfrm>
            <a:off x="487777" y="1212950"/>
            <a:ext cx="3266076" cy="3054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latin typeface="Montserrat"/>
                <a:cs typeface="Montserrat"/>
              </a:rPr>
              <a:t>Modelo de escuela</a:t>
            </a:r>
            <a:endParaRPr lang="es-ES" b="1" dirty="0">
              <a:latin typeface="Montserrat"/>
              <a:cs typeface="Montserrat"/>
            </a:endParaRPr>
          </a:p>
          <a:p>
            <a:pPr>
              <a:lnSpc>
                <a:spcPct val="150000"/>
              </a:lnSpc>
            </a:pPr>
            <a:endParaRPr lang="es-ES" sz="500" spc="-5" dirty="0">
              <a:solidFill>
                <a:srgbClr val="FFFFFF"/>
              </a:solidFill>
              <a:latin typeface="Montserrat"/>
            </a:endParaRPr>
          </a:p>
          <a:p>
            <a:pPr>
              <a:lnSpc>
                <a:spcPct val="150000"/>
              </a:lnSpc>
            </a:pPr>
            <a:r>
              <a:rPr lang="es-ES" sz="1100" spc="-5" dirty="0">
                <a:solidFill>
                  <a:srgbClr val="FFFFFF"/>
                </a:solidFill>
                <a:latin typeface="Montserrat"/>
              </a:rPr>
              <a:t>Proponemos un modelo de escuela </a:t>
            </a:r>
            <a:r>
              <a:rPr lang="es-ES" sz="1100" b="1" spc="-5" dirty="0">
                <a:solidFill>
                  <a:srgbClr val="FFFFFF"/>
                </a:solidFill>
                <a:latin typeface="Montserrat"/>
              </a:rPr>
              <a:t>para las personas </a:t>
            </a:r>
            <a:r>
              <a:rPr lang="es-ES" sz="1100" spc="-5" dirty="0">
                <a:solidFill>
                  <a:srgbClr val="FFFFFF"/>
                </a:solidFill>
                <a:latin typeface="Montserrat"/>
              </a:rPr>
              <a:t>y </a:t>
            </a:r>
            <a:r>
              <a:rPr lang="es-ES" sz="1100" b="1" spc="-5" dirty="0">
                <a:solidFill>
                  <a:srgbClr val="FFFFFF"/>
                </a:solidFill>
                <a:latin typeface="Montserrat"/>
              </a:rPr>
              <a:t>con las personas, </a:t>
            </a:r>
            <a:r>
              <a:rPr lang="es-ES" sz="1100" spc="-5" dirty="0">
                <a:solidFill>
                  <a:srgbClr val="FFFFFF"/>
                </a:solidFill>
                <a:latin typeface="Montserrat"/>
              </a:rPr>
              <a:t>lo que significa poner a nuestros </a:t>
            </a:r>
            <a:r>
              <a:rPr lang="es-ES" sz="1100" b="1" spc="-5" dirty="0">
                <a:solidFill>
                  <a:srgbClr val="FFFFFF"/>
                </a:solidFill>
                <a:latin typeface="Montserrat"/>
              </a:rPr>
              <a:t>alumnos en el centro </a:t>
            </a:r>
            <a:r>
              <a:rPr lang="es-ES" sz="1100" spc="-5" dirty="0">
                <a:solidFill>
                  <a:srgbClr val="FFFFFF"/>
                </a:solidFill>
                <a:latin typeface="Montserrat"/>
              </a:rPr>
              <a:t>de los procesos clave.</a:t>
            </a:r>
            <a:endParaRPr lang="es-AR" sz="1100" dirty="0">
              <a:latin typeface="Montserrat"/>
              <a:cs typeface="Montserra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627063" algn="l"/>
              </a:tabLst>
            </a:pPr>
            <a:endParaRPr lang="es-ES" sz="1100" spc="-5" dirty="0">
              <a:solidFill>
                <a:srgbClr val="FFFFFF"/>
              </a:solidFill>
              <a:latin typeface="Montserra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627063" algn="l"/>
              </a:tabLst>
            </a:pPr>
            <a:r>
              <a:rPr lang="es-ES" sz="1100" spc="-5" dirty="0">
                <a:solidFill>
                  <a:srgbClr val="FFFFFF"/>
                </a:solidFill>
                <a:latin typeface="Montserrat"/>
              </a:rPr>
              <a:t>Se trata de diseñar una escuela con un </a:t>
            </a:r>
            <a:r>
              <a:rPr lang="es-ES" sz="1100" b="1" spc="-5" dirty="0">
                <a:solidFill>
                  <a:srgbClr val="FFFFFF"/>
                </a:solidFill>
                <a:latin typeface="Montserrat"/>
              </a:rPr>
              <a:t>estilo pedagógico basado en la personalización</a:t>
            </a:r>
            <a:r>
              <a:rPr lang="es-ES" sz="1100" spc="-5" dirty="0">
                <a:solidFill>
                  <a:srgbClr val="FFFFFF"/>
                </a:solidFill>
                <a:latin typeface="Montserrat"/>
              </a:rPr>
              <a:t>, entendida no como mera individualización sino como desarrollo armónico de la persona en todas sus dimensiones.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C2C05789-D7A1-A64C-A61E-7D52A2B4C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306" y="1133977"/>
            <a:ext cx="4232521" cy="392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18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5763"/>
            <a:ext cx="9144000" cy="414223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99300" y="3348035"/>
            <a:ext cx="2712720" cy="75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-5">
                <a:solidFill>
                  <a:srgbClr val="FFFFFF"/>
                </a:solidFill>
                <a:latin typeface="Montserrat"/>
                <a:cs typeface="Montserrat"/>
              </a:rPr>
              <a:t>Nuestra propuesta</a:t>
            </a:r>
            <a:r>
              <a:rPr sz="1950" spc="-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FFFFFF"/>
                </a:solidFill>
                <a:latin typeface="Montserrat"/>
                <a:cs typeface="Montserrat"/>
              </a:rPr>
              <a:t>es</a:t>
            </a:r>
            <a:endParaRPr sz="19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700" b="1">
                <a:solidFill>
                  <a:srgbClr val="FFFFFF"/>
                </a:solidFill>
                <a:latin typeface="Montserrat"/>
                <a:cs typeface="Montserrat"/>
              </a:rPr>
              <a:t>SM</a:t>
            </a:r>
            <a:r>
              <a:rPr sz="2700" b="1" spc="-9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700" b="1" spc="-5">
                <a:solidFill>
                  <a:srgbClr val="FFFFFF"/>
                </a:solidFill>
                <a:latin typeface="Montserrat"/>
                <a:cs typeface="Montserrat"/>
              </a:rPr>
              <a:t>EDUCAMOS</a:t>
            </a:r>
            <a:endParaRPr sz="2700">
              <a:latin typeface="Montserrat"/>
              <a:cs typeface="Montserrat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79199D59-41C3-CE40-BAEF-6DFCD1CD9C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52" y="403225"/>
            <a:ext cx="1498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11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419D774-0E18-F24D-8836-4C719A7E57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2890" y="1162074"/>
            <a:ext cx="5104675" cy="3190422"/>
          </a:xfrm>
          <a:prstGeom prst="rect">
            <a:avLst/>
          </a:prstGeom>
        </p:spPr>
      </p:pic>
      <p:sp>
        <p:nvSpPr>
          <p:cNvPr id="17" name="object 3">
            <a:extLst>
              <a:ext uri="{FF2B5EF4-FFF2-40B4-BE49-F238E27FC236}">
                <a16:creationId xmlns:a16="http://schemas.microsoft.com/office/drawing/2014/main" xmlns="" id="{5C95865C-98EE-434C-A833-585D0D195C56}"/>
              </a:ext>
            </a:extLst>
          </p:cNvPr>
          <p:cNvSpPr/>
          <p:nvPr/>
        </p:nvSpPr>
        <p:spPr>
          <a:xfrm>
            <a:off x="0" y="1045758"/>
            <a:ext cx="9186262" cy="418499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r="-42638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84656E45-0957-3442-B4AA-7F551F7BA6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52" y="403225"/>
            <a:ext cx="1498600" cy="266700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xmlns="" id="{47153AE7-36EE-E041-BC2E-FB1ADE198990}"/>
              </a:ext>
            </a:extLst>
          </p:cNvPr>
          <p:cNvSpPr txBox="1"/>
          <p:nvPr/>
        </p:nvSpPr>
        <p:spPr>
          <a:xfrm>
            <a:off x="544173" y="1154600"/>
            <a:ext cx="3015730" cy="2175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latin typeface="Montserrat"/>
                <a:cs typeface="Montserrat"/>
              </a:rPr>
              <a:t>Primer ingreso: pasos </a:t>
            </a:r>
            <a:endParaRPr lang="es-ES" sz="500" spc="-5" dirty="0">
              <a:solidFill>
                <a:srgbClr val="FFFFFF"/>
              </a:solidFill>
              <a:latin typeface="Montserrat"/>
            </a:endParaRPr>
          </a:p>
          <a:p>
            <a:pPr marL="12065" marR="5080">
              <a:lnSpc>
                <a:spcPct val="107600"/>
              </a:lnSpc>
              <a:spcBef>
                <a:spcPts val="1035"/>
              </a:spcBef>
              <a:tabLst>
                <a:tab pos="240665" algn="l"/>
              </a:tabLst>
            </a:pPr>
            <a:r>
              <a:rPr lang="es-AR" sz="1200" dirty="0">
                <a:solidFill>
                  <a:srgbClr val="FFFFFF"/>
                </a:solidFill>
                <a:latin typeface="Montserrat"/>
                <a:cs typeface="Montserrat"/>
              </a:rPr>
              <a:t>Para ingresar a SM Educamos, por favor, siga los siguientes pasos: </a:t>
            </a:r>
          </a:p>
          <a:p>
            <a:pPr marL="240665" marR="5080" indent="-228600">
              <a:lnSpc>
                <a:spcPct val="107600"/>
              </a:lnSpc>
              <a:spcBef>
                <a:spcPts val="1035"/>
              </a:spcBef>
              <a:buAutoNum type="arabicPeriod"/>
              <a:tabLst>
                <a:tab pos="240665" algn="l"/>
              </a:tabLst>
            </a:pPr>
            <a:r>
              <a:rPr lang="es-AR" sz="1200" dirty="0">
                <a:solidFill>
                  <a:srgbClr val="FFFFFF"/>
                </a:solidFill>
                <a:latin typeface="Montserrat"/>
                <a:cs typeface="Montserrat"/>
              </a:rPr>
              <a:t>Entre a la página web:   </a:t>
            </a:r>
          </a:p>
          <a:p>
            <a:pPr marL="12065" marR="5080">
              <a:lnSpc>
                <a:spcPct val="107600"/>
              </a:lnSpc>
              <a:spcBef>
                <a:spcPts val="1035"/>
              </a:spcBef>
              <a:tabLst>
                <a:tab pos="240665" algn="l"/>
              </a:tabLst>
            </a:pPr>
            <a:r>
              <a:rPr lang="es-AR" sz="1100" dirty="0">
                <a:solidFill>
                  <a:srgbClr val="C00000"/>
                </a:solidFill>
                <a:highlight>
                  <a:srgbClr val="FFFFFF"/>
                </a:highlight>
                <a:latin typeface="Montserrat"/>
                <a:cs typeface="Montserrat"/>
              </a:rPr>
              <a:t>italica-it-Sevilla.educamos.com</a:t>
            </a:r>
            <a:endParaRPr lang="es-AR" sz="120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12065" marR="5080">
              <a:lnSpc>
                <a:spcPct val="107600"/>
              </a:lnSpc>
              <a:spcBef>
                <a:spcPts val="1035"/>
              </a:spcBef>
              <a:tabLst>
                <a:tab pos="240665" algn="l"/>
              </a:tabLst>
            </a:pPr>
            <a:r>
              <a:rPr lang="es-AR" sz="1200" dirty="0">
                <a:solidFill>
                  <a:srgbClr val="FFFFFF"/>
                </a:solidFill>
                <a:latin typeface="Montserrat"/>
                <a:cs typeface="Montserrat"/>
              </a:rPr>
              <a:t>     </a:t>
            </a:r>
          </a:p>
          <a:p>
            <a:pPr marL="12065" marR="5080">
              <a:lnSpc>
                <a:spcPct val="107600"/>
              </a:lnSpc>
              <a:spcBef>
                <a:spcPts val="1035"/>
              </a:spcBef>
              <a:tabLst>
                <a:tab pos="240665" algn="l"/>
              </a:tabLst>
            </a:pPr>
            <a:r>
              <a:rPr lang="es-AR" sz="800" spc="-5" dirty="0">
                <a:solidFill>
                  <a:srgbClr val="FFFFFF"/>
                </a:solidFill>
                <a:latin typeface="Montserrat"/>
              </a:rPr>
              <a:t>     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xmlns="" id="{F9494189-4AF8-CF47-886B-3AE9BF3160FE}"/>
              </a:ext>
            </a:extLst>
          </p:cNvPr>
          <p:cNvSpPr/>
          <p:nvPr/>
        </p:nvSpPr>
        <p:spPr>
          <a:xfrm>
            <a:off x="7750628" y="1687285"/>
            <a:ext cx="391885" cy="19594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2B95EF62-2DDB-7C44-8B1E-301566EDC9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7059" y="3179082"/>
            <a:ext cx="1828800" cy="177459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xmlns="" id="{C92EE2A9-125D-684D-AB0D-FD234F356BE7}"/>
              </a:ext>
            </a:extLst>
          </p:cNvPr>
          <p:cNvSpPr/>
          <p:nvPr/>
        </p:nvSpPr>
        <p:spPr>
          <a:xfrm>
            <a:off x="4757059" y="3277054"/>
            <a:ext cx="653142" cy="27168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xmlns="" id="{48F1A601-1410-E446-AEFA-1D9F6E26DB59}"/>
              </a:ext>
            </a:extLst>
          </p:cNvPr>
          <p:cNvSpPr/>
          <p:nvPr/>
        </p:nvSpPr>
        <p:spPr>
          <a:xfrm>
            <a:off x="8285591" y="1648234"/>
            <a:ext cx="267855" cy="27404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2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xmlns="" id="{DE8B2C62-6585-B145-BE64-78D8FDF3A8FD}"/>
              </a:ext>
            </a:extLst>
          </p:cNvPr>
          <p:cNvSpPr/>
          <p:nvPr/>
        </p:nvSpPr>
        <p:spPr>
          <a:xfrm>
            <a:off x="5671459" y="1256348"/>
            <a:ext cx="267855" cy="27404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1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F1478CA9-7B16-EA4C-B686-3CCDFB936C71}"/>
              </a:ext>
            </a:extLst>
          </p:cNvPr>
          <p:cNvSpPr/>
          <p:nvPr/>
        </p:nvSpPr>
        <p:spPr>
          <a:xfrm>
            <a:off x="5472790" y="3255282"/>
            <a:ext cx="267855" cy="27404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3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xmlns="" id="{7EFF01C3-A8BD-2443-92B7-FDCBD7E76E7A}"/>
              </a:ext>
            </a:extLst>
          </p:cNvPr>
          <p:cNvCxnSpPr/>
          <p:nvPr/>
        </p:nvCxnSpPr>
        <p:spPr>
          <a:xfrm flipH="1">
            <a:off x="5083630" y="1382486"/>
            <a:ext cx="523087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65F7AA5-86E8-46B6-9906-DF4D6AEEAE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2890" y="1188269"/>
            <a:ext cx="5116381" cy="396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07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013715"/>
            <a:ext cx="9143999" cy="413613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ABFBD8A6-3D4B-6447-A9C2-C2E104AC1A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2397" y="1063084"/>
            <a:ext cx="5398226" cy="408676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68E3D100-EE98-414A-A6CD-8C7E0D761C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52" y="403225"/>
            <a:ext cx="1498600" cy="266700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xmlns="" id="{51F50D16-6E3E-2540-BDC9-0575C1AF8C53}"/>
              </a:ext>
            </a:extLst>
          </p:cNvPr>
          <p:cNvSpPr txBox="1"/>
          <p:nvPr/>
        </p:nvSpPr>
        <p:spPr>
          <a:xfrm>
            <a:off x="379244" y="1240962"/>
            <a:ext cx="3383153" cy="13257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>
              <a:lnSpc>
                <a:spcPct val="107600"/>
              </a:lnSpc>
              <a:spcBef>
                <a:spcPts val="1035"/>
              </a:spcBef>
              <a:tabLst>
                <a:tab pos="240665" algn="l"/>
              </a:tabLst>
            </a:pPr>
            <a:r>
              <a:rPr lang="es-AR" sz="1200" dirty="0">
                <a:solidFill>
                  <a:srgbClr val="FFFFFF"/>
                </a:solidFill>
                <a:latin typeface="Montserrat"/>
                <a:cs typeface="Montserrat"/>
              </a:rPr>
              <a:t>2.   Al aparecer la imagen del ejemplo, 	coloque el usuario y contraseña que le 	dio el colegio o que le llegó a su email.  </a:t>
            </a:r>
          </a:p>
          <a:p>
            <a:pPr marL="12065" marR="5080">
              <a:lnSpc>
                <a:spcPct val="107600"/>
              </a:lnSpc>
              <a:spcBef>
                <a:spcPts val="1035"/>
              </a:spcBef>
              <a:tabLst>
                <a:tab pos="240665" algn="l"/>
              </a:tabLst>
            </a:pPr>
            <a:r>
              <a:rPr lang="es-AR" sz="1200" dirty="0">
                <a:solidFill>
                  <a:srgbClr val="FFFFFF"/>
                </a:solidFill>
                <a:latin typeface="Montserrat"/>
                <a:cs typeface="Montserrat"/>
              </a:rPr>
              <a:t>      Estas credenciales serán en forma de 	jeroglíficos y tendrán carácter de 	temporarias.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F15C8E5-8CA1-994F-9315-03994D99A5E2}"/>
              </a:ext>
            </a:extLst>
          </p:cNvPr>
          <p:cNvSpPr txBox="1"/>
          <p:nvPr/>
        </p:nvSpPr>
        <p:spPr>
          <a:xfrm>
            <a:off x="6418269" y="2447236"/>
            <a:ext cx="1548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/>
              <a:t>QPr62R74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C136E460-9868-0946-A4F6-0CC42882B77A}"/>
              </a:ext>
            </a:extLst>
          </p:cNvPr>
          <p:cNvSpPr txBox="1"/>
          <p:nvPr/>
        </p:nvSpPr>
        <p:spPr>
          <a:xfrm>
            <a:off x="6412199" y="2883934"/>
            <a:ext cx="1548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/>
              <a:t>4hGNQkT2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33289FCB-6F84-674D-83AC-5EB7076B7576}"/>
              </a:ext>
            </a:extLst>
          </p:cNvPr>
          <p:cNvSpPr/>
          <p:nvPr/>
        </p:nvSpPr>
        <p:spPr>
          <a:xfrm>
            <a:off x="5627978" y="2714641"/>
            <a:ext cx="267855" cy="27404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1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58391356-C483-3043-8E61-16087A9A700E}"/>
              </a:ext>
            </a:extLst>
          </p:cNvPr>
          <p:cNvSpPr/>
          <p:nvPr/>
        </p:nvSpPr>
        <p:spPr>
          <a:xfrm>
            <a:off x="7674808" y="4234402"/>
            <a:ext cx="267855" cy="27404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2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xmlns="" id="{CCFCEE2A-4B9E-6347-9F96-C1B5717E050F}"/>
              </a:ext>
            </a:extLst>
          </p:cNvPr>
          <p:cNvCxnSpPr>
            <a:cxnSpLocks/>
          </p:cNvCxnSpPr>
          <p:nvPr/>
        </p:nvCxnSpPr>
        <p:spPr>
          <a:xfrm flipV="1">
            <a:off x="5897782" y="2574925"/>
            <a:ext cx="502880" cy="2855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xmlns="" id="{682A6708-91D5-B141-A20C-884502468BC8}"/>
              </a:ext>
            </a:extLst>
          </p:cNvPr>
          <p:cNvCxnSpPr>
            <a:cxnSpLocks/>
          </p:cNvCxnSpPr>
          <p:nvPr/>
        </p:nvCxnSpPr>
        <p:spPr>
          <a:xfrm>
            <a:off x="5898241" y="2891500"/>
            <a:ext cx="502421" cy="15388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xmlns="" id="{87AF717B-E1CB-1B49-9C35-F574A699F59C}"/>
              </a:ext>
            </a:extLst>
          </p:cNvPr>
          <p:cNvCxnSpPr/>
          <p:nvPr/>
        </p:nvCxnSpPr>
        <p:spPr>
          <a:xfrm flipV="1">
            <a:off x="7808736" y="3539275"/>
            <a:ext cx="0" cy="69512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C338B30B-270D-CA47-91BE-2269C24DF7A5}"/>
              </a:ext>
            </a:extLst>
          </p:cNvPr>
          <p:cNvSpPr txBox="1"/>
          <p:nvPr/>
        </p:nvSpPr>
        <p:spPr>
          <a:xfrm>
            <a:off x="351427" y="3686913"/>
            <a:ext cx="3209920" cy="3998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>
              <a:lnSpc>
                <a:spcPct val="107600"/>
              </a:lnSpc>
              <a:spcBef>
                <a:spcPts val="1035"/>
              </a:spcBef>
              <a:tabLst>
                <a:tab pos="240665" algn="l"/>
              </a:tabLst>
            </a:pPr>
            <a:r>
              <a:rPr lang="es-AR" sz="1200" dirty="0">
                <a:solidFill>
                  <a:srgbClr val="FFFFFF"/>
                </a:solidFill>
                <a:latin typeface="Montserrat"/>
                <a:cs typeface="Montserrat"/>
              </a:rPr>
              <a:t>4.  El sistema le solicitará que ingrese un 	nuevo usuario y contraseña. </a:t>
            </a: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xmlns="" id="{2314ED03-CA47-0A45-905A-B931F481C23E}"/>
              </a:ext>
            </a:extLst>
          </p:cNvPr>
          <p:cNvSpPr txBox="1"/>
          <p:nvPr/>
        </p:nvSpPr>
        <p:spPr>
          <a:xfrm>
            <a:off x="351426" y="2845462"/>
            <a:ext cx="3209920" cy="3998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>
              <a:lnSpc>
                <a:spcPct val="107600"/>
              </a:lnSpc>
              <a:spcBef>
                <a:spcPts val="1035"/>
              </a:spcBef>
              <a:tabLst>
                <a:tab pos="240665" algn="l"/>
              </a:tabLst>
            </a:pPr>
            <a:r>
              <a:rPr lang="es-AR" sz="1200" dirty="0">
                <a:solidFill>
                  <a:srgbClr val="FFFFFF"/>
                </a:solidFill>
                <a:latin typeface="Montserrat"/>
                <a:cs typeface="Montserrat"/>
              </a:rPr>
              <a:t>3.  Una vez realizado este paso, haga click 	en “Acceder”.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C58C472-A7CE-4C15-8661-9469514EAA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3517" y="1125221"/>
            <a:ext cx="1606126" cy="104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3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14" grpId="0"/>
      <p:bldP spid="15" grpId="0" animBg="1"/>
      <p:bldP spid="18" grpId="0" animBg="1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035375"/>
            <a:ext cx="9143999" cy="413613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68E3D100-EE98-414A-A6CD-8C7E0D761C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52" y="403225"/>
            <a:ext cx="1498600" cy="266700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xmlns="" id="{621FBFF2-1B41-6544-974F-1CBE86A8CB74}"/>
              </a:ext>
            </a:extLst>
          </p:cNvPr>
          <p:cNvSpPr txBox="1"/>
          <p:nvPr/>
        </p:nvSpPr>
        <p:spPr>
          <a:xfrm>
            <a:off x="321719" y="3781290"/>
            <a:ext cx="3124438" cy="925076"/>
          </a:xfrm>
          <a:prstGeom prst="roundRect">
            <a:avLst/>
          </a:prstGeom>
          <a:ln>
            <a:solidFill>
              <a:schemeClr val="bg1"/>
            </a:solidFill>
          </a:ln>
        </p:spPr>
        <p:txBody>
          <a:bodyPr vert="horz" wrap="square" lIns="0" tIns="12700" rIns="0" bIns="0" rtlCol="0" anchor="ctr">
            <a:spAutoFit/>
          </a:bodyPr>
          <a:lstStyle/>
          <a:p>
            <a:pPr marL="12065" marR="5080" algn="ctr">
              <a:spcBef>
                <a:spcPts val="850"/>
              </a:spcBef>
              <a:tabLst>
                <a:tab pos="240665" algn="l"/>
              </a:tabLst>
            </a:pPr>
            <a:r>
              <a:rPr lang="es-ES" sz="1100" b="1" dirty="0">
                <a:solidFill>
                  <a:schemeClr val="bg1"/>
                </a:solidFill>
                <a:latin typeface="Montserrat"/>
                <a:cs typeface="Montserrat"/>
              </a:rPr>
              <a:t>           IMPORTANTE</a:t>
            </a:r>
          </a:p>
          <a:p>
            <a:pPr marL="12065" marR="5080">
              <a:spcBef>
                <a:spcPts val="850"/>
              </a:spcBef>
              <a:tabLst>
                <a:tab pos="240665" algn="l"/>
              </a:tabLst>
            </a:pPr>
            <a:endParaRPr lang="es-ES" sz="200" dirty="0">
              <a:solidFill>
                <a:schemeClr val="bg1"/>
              </a:solidFill>
              <a:latin typeface="Montserrat"/>
              <a:cs typeface="Montserrat"/>
            </a:endParaRPr>
          </a:p>
          <a:p>
            <a:pPr algn="ctr"/>
            <a:r>
              <a:rPr lang="es-ES" sz="1100" dirty="0">
                <a:solidFill>
                  <a:schemeClr val="bg1"/>
                </a:solidFill>
                <a:latin typeface="Montserrat"/>
                <a:cs typeface="Montserrat"/>
              </a:rPr>
              <a:t>Los usuarios y contraseñas son personales.</a:t>
            </a:r>
          </a:p>
          <a:p>
            <a:pPr algn="ctr"/>
            <a:r>
              <a:rPr lang="es-ES" sz="1100" dirty="0">
                <a:solidFill>
                  <a:schemeClr val="bg1"/>
                </a:solidFill>
                <a:latin typeface="Montserrat"/>
                <a:cs typeface="Montserrat"/>
              </a:rPr>
              <a:t>Hijos y padres poseen diferentes credenciales. </a:t>
            </a:r>
          </a:p>
        </p:txBody>
      </p:sp>
      <p:pic>
        <p:nvPicPr>
          <p:cNvPr id="10" name="Gráfico 9" descr="Advertencia">
            <a:extLst>
              <a:ext uri="{FF2B5EF4-FFF2-40B4-BE49-F238E27FC236}">
                <a16:creationId xmlns:a16="http://schemas.microsoft.com/office/drawing/2014/main" xmlns="" id="{31C8176B-5DFB-C446-A4A1-2DAE2186D2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244701" y="3811427"/>
            <a:ext cx="238951" cy="23895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8929BBD5-4561-F943-856F-31B6C90EE5F1}"/>
              </a:ext>
            </a:extLst>
          </p:cNvPr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7874" y="1092613"/>
            <a:ext cx="5376125" cy="4067164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xmlns="" id="{51F50D16-6E3E-2540-BDC9-0575C1AF8C53}"/>
              </a:ext>
            </a:extLst>
          </p:cNvPr>
          <p:cNvSpPr txBox="1"/>
          <p:nvPr/>
        </p:nvSpPr>
        <p:spPr>
          <a:xfrm>
            <a:off x="321719" y="1253978"/>
            <a:ext cx="3124437" cy="2308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8600">
              <a:lnSpc>
                <a:spcPct val="107600"/>
              </a:lnSpc>
              <a:spcBef>
                <a:spcPts val="1035"/>
              </a:spcBef>
              <a:buAutoNum type="arabicPeriod" startAt="5"/>
              <a:tabLst>
                <a:tab pos="240665" algn="l"/>
              </a:tabLst>
            </a:pPr>
            <a:r>
              <a:rPr lang="es-AR" sz="1200" dirty="0">
                <a:solidFill>
                  <a:srgbClr val="FFFFFF"/>
                </a:solidFill>
                <a:latin typeface="Montserrat"/>
                <a:cs typeface="Montserrat"/>
              </a:rPr>
              <a:t>Modifique su usuario.</a:t>
            </a:r>
          </a:p>
          <a:p>
            <a:pPr marL="240665" marR="5080" indent="-228600">
              <a:lnSpc>
                <a:spcPct val="107600"/>
              </a:lnSpc>
              <a:spcBef>
                <a:spcPts val="1035"/>
              </a:spcBef>
              <a:buAutoNum type="arabicPeriod" startAt="5"/>
              <a:tabLst>
                <a:tab pos="240665" algn="l"/>
              </a:tabLst>
            </a:pPr>
            <a:r>
              <a:rPr lang="es-AR" sz="1200" dirty="0">
                <a:solidFill>
                  <a:srgbClr val="FFFFFF"/>
                </a:solidFill>
                <a:latin typeface="Montserrat"/>
                <a:cs typeface="Montserrat"/>
              </a:rPr>
              <a:t>Cambie su contraseña. </a:t>
            </a:r>
          </a:p>
          <a:p>
            <a:pPr marL="12065" marR="5080">
              <a:lnSpc>
                <a:spcPct val="107600"/>
              </a:lnSpc>
              <a:spcBef>
                <a:spcPts val="1035"/>
              </a:spcBef>
              <a:tabLst>
                <a:tab pos="240665" algn="l"/>
              </a:tabLst>
            </a:pPr>
            <a:r>
              <a:rPr lang="es-AR" sz="1200" dirty="0">
                <a:solidFill>
                  <a:srgbClr val="FFFFFF"/>
                </a:solidFill>
                <a:latin typeface="Montserrat"/>
                <a:cs typeface="Montserrat"/>
              </a:rPr>
              <a:t>	La misma debe contener por lo 	menos ocho (8) caracteres, incluyendo 	una mayúscula y números.</a:t>
            </a:r>
          </a:p>
          <a:p>
            <a:pPr marL="240665" marR="5080" indent="-228600">
              <a:lnSpc>
                <a:spcPct val="107600"/>
              </a:lnSpc>
              <a:spcBef>
                <a:spcPts val="1035"/>
              </a:spcBef>
              <a:buFont typeface="+mj-lt"/>
              <a:buAutoNum type="arabicPeriod" startAt="7"/>
              <a:tabLst>
                <a:tab pos="240665" algn="l"/>
              </a:tabLst>
            </a:pPr>
            <a:r>
              <a:rPr lang="es-AR" sz="1200" dirty="0">
                <a:solidFill>
                  <a:srgbClr val="FFFFFF"/>
                </a:solidFill>
                <a:latin typeface="Montserrat"/>
                <a:cs typeface="Montserrat"/>
              </a:rPr>
              <a:t>Escriba una pregunta de seguridad y su correspondiente respuesta.</a:t>
            </a:r>
          </a:p>
          <a:p>
            <a:pPr marL="240665" marR="5080" indent="-228600">
              <a:lnSpc>
                <a:spcPct val="107600"/>
              </a:lnSpc>
              <a:spcBef>
                <a:spcPts val="1035"/>
              </a:spcBef>
              <a:buFont typeface="+mj-lt"/>
              <a:buAutoNum type="arabicPeriod" startAt="7"/>
              <a:tabLst>
                <a:tab pos="240665" algn="l"/>
              </a:tabLst>
            </a:pPr>
            <a:r>
              <a:rPr lang="es-AR" sz="1200" dirty="0">
                <a:solidFill>
                  <a:srgbClr val="FFFFFF"/>
                </a:solidFill>
                <a:latin typeface="Montserrat"/>
                <a:cs typeface="Montserrat"/>
              </a:rPr>
              <a:t>Acepte las condiciones de uso y cliquee “Guardar”.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03FA3C5-C878-174E-9D6B-657F34BD7DD3}"/>
              </a:ext>
            </a:extLst>
          </p:cNvPr>
          <p:cNvSpPr txBox="1"/>
          <p:nvPr/>
        </p:nvSpPr>
        <p:spPr>
          <a:xfrm>
            <a:off x="6503894" y="2584370"/>
            <a:ext cx="796793" cy="81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AR" sz="5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14B1D103-06C2-F24D-BC81-F1906CA19EC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5343" y="1092613"/>
            <a:ext cx="612126" cy="66806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F8B7929-230E-A84F-AA82-CC6EB6950B92}"/>
              </a:ext>
            </a:extLst>
          </p:cNvPr>
          <p:cNvSpPr txBox="1"/>
          <p:nvPr/>
        </p:nvSpPr>
        <p:spPr>
          <a:xfrm>
            <a:off x="6424299" y="2502083"/>
            <a:ext cx="17527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dirty="0">
                <a:solidFill>
                  <a:srgbClr val="C00000"/>
                </a:solidFill>
              </a:rPr>
              <a:t>NUEVO USUARIO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A70D8FF7-423D-4619-994C-926B432B91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8894" y="1092403"/>
            <a:ext cx="998180" cy="65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2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11859"/>
            <a:ext cx="9143999" cy="413613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151084A-D1F8-B14B-8B4B-AC08484733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5983" y="1535312"/>
            <a:ext cx="6532995" cy="335072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68E3D100-EE98-414A-A6CD-8C7E0D761C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52" y="403225"/>
            <a:ext cx="1498600" cy="266700"/>
          </a:xfrm>
          <a:prstGeom prst="rect">
            <a:avLst/>
          </a:prstGeom>
        </p:spPr>
      </p:pic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xmlns="" id="{1C1F1C2F-8F71-0445-8C1B-6D9E59E9F738}"/>
              </a:ext>
            </a:extLst>
          </p:cNvPr>
          <p:cNvSpPr/>
          <p:nvPr/>
        </p:nvSpPr>
        <p:spPr>
          <a:xfrm>
            <a:off x="2168510" y="1803137"/>
            <a:ext cx="365869" cy="60007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xmlns="" id="{695F9961-F0E5-BD4D-90F2-B514BFDA61F5}"/>
              </a:ext>
            </a:extLst>
          </p:cNvPr>
          <p:cNvSpPr/>
          <p:nvPr/>
        </p:nvSpPr>
        <p:spPr>
          <a:xfrm>
            <a:off x="2685448" y="4283098"/>
            <a:ext cx="577516" cy="612934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xmlns="" id="{9742F945-24FD-5042-8685-D2C3C1E69E33}"/>
              </a:ext>
            </a:extLst>
          </p:cNvPr>
          <p:cNvSpPr txBox="1"/>
          <p:nvPr/>
        </p:nvSpPr>
        <p:spPr>
          <a:xfrm>
            <a:off x="826750" y="1173268"/>
            <a:ext cx="4830879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s-ES" b="1" dirty="0">
                <a:solidFill>
                  <a:srgbClr val="FFFFFF"/>
                </a:solidFill>
                <a:latin typeface="Montserrat"/>
                <a:cs typeface="Montserrat"/>
              </a:rPr>
              <a:t>Acceso desde una computadora</a:t>
            </a:r>
          </a:p>
          <a:p>
            <a:endParaRPr lang="es-ES" sz="1100" dirty="0">
              <a:solidFill>
                <a:srgbClr val="FFFFFF"/>
              </a:solidFill>
              <a:latin typeface="Montserrat"/>
              <a:cs typeface="Montserrat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ACD43B16-0186-754E-A913-E4D92DE9580D}"/>
              </a:ext>
            </a:extLst>
          </p:cNvPr>
          <p:cNvSpPr txBox="1"/>
          <p:nvPr/>
        </p:nvSpPr>
        <p:spPr>
          <a:xfrm>
            <a:off x="5185083" y="4228777"/>
            <a:ext cx="2197672" cy="612934"/>
          </a:xfrm>
          <a:prstGeom prst="round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AR" sz="1000" b="1" dirty="0">
                <a:solidFill>
                  <a:schemeClr val="bg1"/>
                </a:solidFill>
              </a:rPr>
              <a:t>NOTA</a:t>
            </a:r>
          </a:p>
          <a:p>
            <a:r>
              <a:rPr lang="es-AR" sz="1000" dirty="0">
                <a:solidFill>
                  <a:schemeClr val="bg1"/>
                </a:solidFill>
              </a:rPr>
              <a:t>El padre del ejemplo es ficticio y se ha creado para la demostración.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6DEFD78-D0C7-4D2E-B50F-505AD3D44A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4828" y="1529159"/>
            <a:ext cx="65341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6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xmlns="" id="{AB6C7FB6-7FD1-6246-A049-B5C30BDFE64E}"/>
              </a:ext>
            </a:extLst>
          </p:cNvPr>
          <p:cNvSpPr/>
          <p:nvPr/>
        </p:nvSpPr>
        <p:spPr>
          <a:xfrm>
            <a:off x="1" y="950889"/>
            <a:ext cx="9143999" cy="4198961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C1224B66-3CBA-0140-8EFE-5EDC3D3100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86" y="440182"/>
            <a:ext cx="1498600" cy="266700"/>
          </a:xfrm>
          <a:prstGeom prst="rect">
            <a:avLst/>
          </a:prstGeom>
        </p:spPr>
      </p:pic>
      <p:sp>
        <p:nvSpPr>
          <p:cNvPr id="19" name="object 3">
            <a:extLst>
              <a:ext uri="{FF2B5EF4-FFF2-40B4-BE49-F238E27FC236}">
                <a16:creationId xmlns:a16="http://schemas.microsoft.com/office/drawing/2014/main" xmlns="" id="{AEBF8793-91E2-7041-80DB-1B06B9BBFF48}"/>
              </a:ext>
            </a:extLst>
          </p:cNvPr>
          <p:cNvSpPr txBox="1"/>
          <p:nvPr/>
        </p:nvSpPr>
        <p:spPr>
          <a:xfrm>
            <a:off x="181622" y="3682436"/>
            <a:ext cx="3486285" cy="1027232"/>
          </a:xfrm>
          <a:prstGeom prst="roundRect">
            <a:avLst/>
          </a:prstGeom>
          <a:ln>
            <a:solidFill>
              <a:schemeClr val="bg1"/>
            </a:solidFill>
          </a:ln>
        </p:spPr>
        <p:txBody>
          <a:bodyPr vert="horz" wrap="square" lIns="0" tIns="12700" rIns="0" bIns="0" rtlCol="0" anchor="ctr">
            <a:spAutoFit/>
          </a:bodyPr>
          <a:lstStyle/>
          <a:p>
            <a:pPr marL="12065" marR="5080" algn="ctr">
              <a:spcBef>
                <a:spcPts val="850"/>
              </a:spcBef>
              <a:tabLst>
                <a:tab pos="240665" algn="l"/>
              </a:tabLst>
            </a:pPr>
            <a:r>
              <a:rPr lang="es-ES" sz="1200" b="1" dirty="0">
                <a:solidFill>
                  <a:srgbClr val="FFFFFF"/>
                </a:solidFill>
                <a:latin typeface="Montserrat"/>
                <a:cs typeface="Montserrat"/>
              </a:rPr>
              <a:t>	    </a:t>
            </a:r>
            <a:r>
              <a:rPr lang="es-ES" sz="1200" dirty="0">
                <a:solidFill>
                  <a:srgbClr val="FFFFFF"/>
                </a:solidFill>
                <a:latin typeface="Montserrat"/>
                <a:cs typeface="Montserrat"/>
              </a:rPr>
              <a:t>IMPORTANTE</a:t>
            </a:r>
          </a:p>
          <a:p>
            <a:pPr marL="12065" marR="5080" algn="ctr">
              <a:spcBef>
                <a:spcPts val="850"/>
              </a:spcBef>
              <a:tabLst>
                <a:tab pos="240665" algn="l"/>
              </a:tabLst>
            </a:pPr>
            <a:endParaRPr lang="es-ES" sz="20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algn="ctr"/>
            <a:r>
              <a:rPr lang="es-ES" sz="1200" dirty="0">
                <a:solidFill>
                  <a:srgbClr val="FFFFFF"/>
                </a:solidFill>
                <a:latin typeface="Montserrat"/>
                <a:cs typeface="Montserrat"/>
              </a:rPr>
              <a:t>Para hacer uso de la App es imprescindible que haya realizado el primer ingreso a  </a:t>
            </a:r>
          </a:p>
          <a:p>
            <a:pPr algn="ctr"/>
            <a:r>
              <a:rPr lang="es-ES" sz="1200" dirty="0">
                <a:solidFill>
                  <a:srgbClr val="FFFFFF"/>
                </a:solidFill>
                <a:latin typeface="Montserrat"/>
                <a:cs typeface="Montserrat"/>
              </a:rPr>
              <a:t>SM Educamos desde una computadora. </a:t>
            </a:r>
          </a:p>
          <a:p>
            <a:pPr algn="ctr"/>
            <a:endParaRPr lang="es-ES" sz="200" dirty="0">
              <a:solidFill>
                <a:srgbClr val="FFFFFF"/>
              </a:solidFill>
              <a:latin typeface="Montserrat"/>
              <a:cs typeface="Montserrat"/>
            </a:endParaRPr>
          </a:p>
        </p:txBody>
      </p:sp>
      <p:pic>
        <p:nvPicPr>
          <p:cNvPr id="7" name="Gráfico 6" descr="Advertencia">
            <a:extLst>
              <a:ext uri="{FF2B5EF4-FFF2-40B4-BE49-F238E27FC236}">
                <a16:creationId xmlns:a16="http://schemas.microsoft.com/office/drawing/2014/main" xmlns="" id="{678E14C7-8F8C-FD4E-989A-EC64981AA0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373955" y="3711704"/>
            <a:ext cx="239662" cy="239662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xmlns="" id="{0F13463D-6D0C-6E40-879D-7581650864A3}"/>
              </a:ext>
            </a:extLst>
          </p:cNvPr>
          <p:cNvSpPr txBox="1"/>
          <p:nvPr/>
        </p:nvSpPr>
        <p:spPr>
          <a:xfrm>
            <a:off x="181622" y="1106847"/>
            <a:ext cx="3619099" cy="22518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700" b="1" dirty="0">
                <a:solidFill>
                  <a:srgbClr val="FFFFFF"/>
                </a:solidFill>
                <a:latin typeface="Montserrat"/>
                <a:cs typeface="Montserrat"/>
              </a:rPr>
              <a:t>Toda la información en su móvil</a:t>
            </a:r>
            <a:endParaRPr lang="es-ES" sz="1700" b="1" dirty="0">
              <a:latin typeface="Montserrat"/>
              <a:cs typeface="Montserrat"/>
            </a:endParaRPr>
          </a:p>
          <a:p>
            <a:pPr>
              <a:lnSpc>
                <a:spcPct val="150000"/>
              </a:lnSpc>
            </a:pPr>
            <a:endParaRPr lang="es-ES" sz="500" spc="-5" dirty="0">
              <a:solidFill>
                <a:srgbClr val="FFFFFF"/>
              </a:solidFill>
              <a:latin typeface="Montserrat"/>
            </a:endParaRPr>
          </a:p>
          <a:p>
            <a:pPr>
              <a:lnSpc>
                <a:spcPct val="150000"/>
              </a:lnSpc>
            </a:pPr>
            <a:r>
              <a:rPr lang="es-ES" sz="1200" b="1" spc="-5" dirty="0">
                <a:solidFill>
                  <a:srgbClr val="FFFFFF"/>
                </a:solidFill>
                <a:latin typeface="Montserrat"/>
              </a:rPr>
              <a:t>La App SM Educamos Familias:</a:t>
            </a:r>
            <a:endParaRPr lang="es-AR" sz="1200" b="1" dirty="0">
              <a:latin typeface="Montserrat"/>
              <a:cs typeface="Montserrat"/>
            </a:endParaRPr>
          </a:p>
          <a:p>
            <a:pPr marL="240665" marR="5080" indent="-228600">
              <a:spcBef>
                <a:spcPts val="850"/>
              </a:spcBef>
              <a:buFont typeface="Wingdings" pitchFamily="2" charset="2"/>
              <a:buChar char="Ø"/>
              <a:tabLst>
                <a:tab pos="240665" algn="l"/>
              </a:tabLst>
            </a:pPr>
            <a:r>
              <a:rPr lang="es-ES" sz="1200" spc="-5" dirty="0">
                <a:solidFill>
                  <a:srgbClr val="FFFFFF"/>
                </a:solidFill>
                <a:latin typeface="Montserrat"/>
              </a:rPr>
              <a:t>Está disponible para Android y IOS.</a:t>
            </a:r>
          </a:p>
          <a:p>
            <a:pPr marL="240665" marR="5080" indent="-228600">
              <a:spcBef>
                <a:spcPts val="850"/>
              </a:spcBef>
              <a:buFont typeface="Wingdings" pitchFamily="2" charset="2"/>
              <a:buChar char="Ø"/>
              <a:tabLst>
                <a:tab pos="240665" algn="l"/>
              </a:tabLst>
            </a:pPr>
            <a:r>
              <a:rPr lang="es-ES" sz="1200" spc="-5" dirty="0">
                <a:solidFill>
                  <a:srgbClr val="FFFFFF"/>
                </a:solidFill>
                <a:latin typeface="Montserrat"/>
              </a:rPr>
              <a:t>Permite acceder a toda la información del colegio en tiempo real.</a:t>
            </a:r>
          </a:p>
          <a:p>
            <a:pPr marL="240665" marR="5080" indent="-228600">
              <a:spcBef>
                <a:spcPts val="850"/>
              </a:spcBef>
              <a:buFont typeface="Wingdings" pitchFamily="2" charset="2"/>
              <a:buChar char="Ø"/>
              <a:tabLst>
                <a:tab pos="240665" algn="l"/>
              </a:tabLst>
            </a:pPr>
            <a:r>
              <a:rPr lang="es-ES" sz="1200" spc="-5" dirty="0">
                <a:solidFill>
                  <a:srgbClr val="FFFFFF"/>
                </a:solidFill>
                <a:latin typeface="Montserrat"/>
              </a:rPr>
              <a:t>Ofrece la posibilidad de sentirse más cerca de la vida escolar de su hijo/a, en cualquier momento y lugar.</a:t>
            </a:r>
          </a:p>
        </p:txBody>
      </p:sp>
    </p:spTree>
    <p:extLst>
      <p:ext uri="{BB962C8B-B14F-4D97-AF65-F5344CB8AC3E}">
        <p14:creationId xmlns:p14="http://schemas.microsoft.com/office/powerpoint/2010/main" val="280926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2368</TotalTime>
  <Words>369</Words>
  <Application>Microsoft Office PowerPoint</Application>
  <PresentationFormat>Personalizado</PresentationFormat>
  <Paragraphs>87</Paragraphs>
  <Slides>12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Montserrat</vt:lpstr>
      <vt:lpstr>Wingdings</vt:lpstr>
      <vt:lpstr>Montserrat-Medium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Encinas Peromingo, María Jesús</dc:creator>
  <cp:lastModifiedBy>M Ángeles García Gómez</cp:lastModifiedBy>
  <cp:revision>114</cp:revision>
  <cp:lastPrinted>2019-07-29T00:51:02Z</cp:lastPrinted>
  <dcterms:created xsi:type="dcterms:W3CDTF">2018-11-14T16:20:25Z</dcterms:created>
  <dcterms:modified xsi:type="dcterms:W3CDTF">2019-11-07T17:14:22Z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2018-11-14T00:00:00Z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2018-11-14T00:00:00Z</vt:filetime>
  </property>
</Properties>
</file>